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342831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685662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028494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371325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714156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056988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2399819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2742651" algn="l" defTabSz="6856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7EC"/>
          </a:solidFill>
        </a:fill>
      </a:tcStyle>
    </a:wholeTbl>
    <a:band2H>
      <a:tcTxStyle b="def" i="def"/>
      <a:tcStyle>
        <a:tcBdr/>
        <a:fill>
          <a:solidFill>
            <a:srgbClr val="E7F3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BED"/>
          </a:solidFill>
        </a:fill>
      </a:tcStyle>
    </a:wholeTbl>
    <a:band2H>
      <a:tcTxStyle b="def" i="def"/>
      <a:tcStyle>
        <a:tcBdr/>
        <a:fill>
          <a:solidFill>
            <a:srgbClr val="E6EE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F1CB"/>
          </a:solidFill>
        </a:fill>
      </a:tcStyle>
    </a:wholeTbl>
    <a:band2H>
      <a:tcTxStyle b="def" i="def"/>
      <a:tcStyle>
        <a:tcBdr/>
        <a:fill>
          <a:solidFill>
            <a:srgbClr val="F5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0DB"/>
          </a:solidFill>
        </a:fill>
      </a:tcStyle>
    </a:wholeTbl>
    <a:band2H>
      <a:tcTxStyle b="def" i="def"/>
      <a:tcStyle>
        <a:tcBdr/>
        <a:fill>
          <a:solidFill>
            <a:srgbClr val="FFE9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42831" latinLnBrk="0">
      <a:defRPr sz="900">
        <a:latin typeface="+mn-lt"/>
        <a:ea typeface="+mn-ea"/>
        <a:cs typeface="+mn-cs"/>
        <a:sym typeface="Helvetica"/>
      </a:defRPr>
    </a:lvl1pPr>
    <a:lvl2pPr indent="228600" defTabSz="342831" latinLnBrk="0">
      <a:defRPr sz="900">
        <a:latin typeface="+mn-lt"/>
        <a:ea typeface="+mn-ea"/>
        <a:cs typeface="+mn-cs"/>
        <a:sym typeface="Helvetica"/>
      </a:defRPr>
    </a:lvl2pPr>
    <a:lvl3pPr indent="457200" defTabSz="342831" latinLnBrk="0">
      <a:defRPr sz="900">
        <a:latin typeface="+mn-lt"/>
        <a:ea typeface="+mn-ea"/>
        <a:cs typeface="+mn-cs"/>
        <a:sym typeface="Helvetica"/>
      </a:defRPr>
    </a:lvl3pPr>
    <a:lvl4pPr indent="685800" defTabSz="342831" latinLnBrk="0">
      <a:defRPr sz="900">
        <a:latin typeface="+mn-lt"/>
        <a:ea typeface="+mn-ea"/>
        <a:cs typeface="+mn-cs"/>
        <a:sym typeface="Helvetica"/>
      </a:defRPr>
    </a:lvl4pPr>
    <a:lvl5pPr indent="914400" defTabSz="342831" latinLnBrk="0">
      <a:defRPr sz="900">
        <a:latin typeface="+mn-lt"/>
        <a:ea typeface="+mn-ea"/>
        <a:cs typeface="+mn-cs"/>
        <a:sym typeface="Helvetica"/>
      </a:defRPr>
    </a:lvl5pPr>
    <a:lvl6pPr indent="1143000" defTabSz="342831" latinLnBrk="0">
      <a:defRPr sz="900">
        <a:latin typeface="+mn-lt"/>
        <a:ea typeface="+mn-ea"/>
        <a:cs typeface="+mn-cs"/>
        <a:sym typeface="Helvetica"/>
      </a:defRPr>
    </a:lvl6pPr>
    <a:lvl7pPr indent="1371600" defTabSz="342831" latinLnBrk="0">
      <a:defRPr sz="900">
        <a:latin typeface="+mn-lt"/>
        <a:ea typeface="+mn-ea"/>
        <a:cs typeface="+mn-cs"/>
        <a:sym typeface="Helvetica"/>
      </a:defRPr>
    </a:lvl7pPr>
    <a:lvl8pPr indent="1600200" defTabSz="342831" latinLnBrk="0">
      <a:defRPr sz="900">
        <a:latin typeface="+mn-lt"/>
        <a:ea typeface="+mn-ea"/>
        <a:cs typeface="+mn-cs"/>
        <a:sym typeface="Helvetica"/>
      </a:defRPr>
    </a:lvl8pPr>
    <a:lvl9pPr indent="1828800" defTabSz="342831" latinLnBrk="0">
      <a:defRPr sz="900">
        <a:latin typeface="+mn-lt"/>
        <a:ea typeface="+mn-ea"/>
        <a:cs typeface="+mn-cs"/>
        <a:sym typeface="Helvetica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1606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"/>
          <p:cNvGrpSpPr/>
          <p:nvPr/>
        </p:nvGrpSpPr>
        <p:grpSpPr>
          <a:xfrm>
            <a:off x="788076" y="-173335"/>
            <a:ext cx="517975" cy="740817"/>
            <a:chOff x="0" y="0"/>
            <a:chExt cx="517973" cy="740815"/>
          </a:xfrm>
        </p:grpSpPr>
        <p:sp>
          <p:nvSpPr>
            <p:cNvPr id="2" name="Figura"/>
            <p:cNvSpPr/>
            <p:nvPr/>
          </p:nvSpPr>
          <p:spPr>
            <a:xfrm rot="3586718">
              <a:off x="-58274" y="176668"/>
              <a:ext cx="494884" cy="149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2752" y="20536"/>
                  </a:lnTo>
                  <a:lnTo>
                    <a:pt x="21600" y="0"/>
                  </a:lnTo>
                  <a:lnTo>
                    <a:pt x="8848" y="982"/>
                  </a:lnTo>
                  <a:lnTo>
                    <a:pt x="0" y="21600"/>
                  </a:ln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/>
              </a:pPr>
            </a:p>
          </p:txBody>
        </p:sp>
        <p:sp>
          <p:nvSpPr>
            <p:cNvPr id="3" name="Figura"/>
            <p:cNvSpPr/>
            <p:nvPr/>
          </p:nvSpPr>
          <p:spPr>
            <a:xfrm rot="3586718">
              <a:off x="191538" y="479164"/>
              <a:ext cx="349751" cy="14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047" y="21098"/>
                  </a:lnTo>
                  <a:lnTo>
                    <a:pt x="21600" y="0"/>
                  </a:lnTo>
                  <a:lnTo>
                    <a:pt x="12553" y="502"/>
                  </a:lnTo>
                  <a:lnTo>
                    <a:pt x="0" y="21600"/>
                  </a:ln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/>
              </a:pPr>
            </a:p>
          </p:txBody>
        </p:sp>
      </p:grpSp>
      <p:sp>
        <p:nvSpPr>
          <p:cNvPr id="5" name="Figura"/>
          <p:cNvSpPr/>
          <p:nvPr/>
        </p:nvSpPr>
        <p:spPr>
          <a:xfrm rot="3586718">
            <a:off x="-274331" y="76462"/>
            <a:ext cx="970313" cy="368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4421" y="20187"/>
                </a:lnTo>
                <a:lnTo>
                  <a:pt x="21600" y="0"/>
                </a:lnTo>
                <a:lnTo>
                  <a:pt x="7166" y="1413"/>
                </a:lnTo>
                <a:lnTo>
                  <a:pt x="0" y="21600"/>
                </a:lnTo>
              </a:path>
            </a:pathLst>
          </a:custGeom>
          <a:ln w="19050">
            <a:solidFill>
              <a:schemeClr val="accent2"/>
            </a:solidFill>
            <a:prstDash val="sysDot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6" name="Figura"/>
          <p:cNvSpPr/>
          <p:nvPr/>
        </p:nvSpPr>
        <p:spPr>
          <a:xfrm rot="3586718">
            <a:off x="761815" y="570200"/>
            <a:ext cx="145418" cy="147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279" fill="norm" stroke="1" extrusionOk="0">
                <a:moveTo>
                  <a:pt x="21356" y="10392"/>
                </a:moveTo>
                <a:cubicBezTo>
                  <a:pt x="21439" y="16328"/>
                  <a:pt x="16805" y="21109"/>
                  <a:pt x="10929" y="21274"/>
                </a:cubicBezTo>
                <a:cubicBezTo>
                  <a:pt x="5053" y="21439"/>
                  <a:pt x="87" y="16822"/>
                  <a:pt x="5" y="10886"/>
                </a:cubicBezTo>
                <a:cubicBezTo>
                  <a:pt x="-161" y="5033"/>
                  <a:pt x="4473" y="169"/>
                  <a:pt x="10432" y="4"/>
                </a:cubicBezTo>
                <a:cubicBezTo>
                  <a:pt x="16308" y="-161"/>
                  <a:pt x="21191" y="4456"/>
                  <a:pt x="21356" y="1039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7" name="Figura"/>
          <p:cNvSpPr/>
          <p:nvPr/>
        </p:nvSpPr>
        <p:spPr>
          <a:xfrm rot="3586718">
            <a:off x="782117" y="278737"/>
            <a:ext cx="144874" cy="145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357" fill="norm" stroke="1" extrusionOk="0">
                <a:moveTo>
                  <a:pt x="21273" y="10428"/>
                </a:moveTo>
                <a:cubicBezTo>
                  <a:pt x="21439" y="16387"/>
                  <a:pt x="16805" y="21270"/>
                  <a:pt x="10846" y="21352"/>
                </a:cubicBezTo>
                <a:cubicBezTo>
                  <a:pt x="4970" y="21518"/>
                  <a:pt x="170" y="16884"/>
                  <a:pt x="5" y="10925"/>
                </a:cubicBezTo>
                <a:cubicBezTo>
                  <a:pt x="-161" y="5049"/>
                  <a:pt x="4473" y="166"/>
                  <a:pt x="10349" y="1"/>
                </a:cubicBezTo>
                <a:cubicBezTo>
                  <a:pt x="16225" y="-82"/>
                  <a:pt x="21191" y="4552"/>
                  <a:pt x="21273" y="1042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8" name="Figura"/>
          <p:cNvSpPr/>
          <p:nvPr/>
        </p:nvSpPr>
        <p:spPr>
          <a:xfrm rot="3586718">
            <a:off x="526989" y="142552"/>
            <a:ext cx="147342" cy="145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57" fill="norm" stroke="1" extrusionOk="0">
                <a:moveTo>
                  <a:pt x="21274" y="10432"/>
                </a:moveTo>
                <a:cubicBezTo>
                  <a:pt x="21439" y="16225"/>
                  <a:pt x="16822" y="21191"/>
                  <a:pt x="10886" y="21356"/>
                </a:cubicBezTo>
                <a:cubicBezTo>
                  <a:pt x="4950" y="21439"/>
                  <a:pt x="169" y="16805"/>
                  <a:pt x="4" y="10929"/>
                </a:cubicBezTo>
                <a:cubicBezTo>
                  <a:pt x="-161" y="4970"/>
                  <a:pt x="4456" y="87"/>
                  <a:pt x="10392" y="5"/>
                </a:cubicBezTo>
                <a:cubicBezTo>
                  <a:pt x="16245" y="-161"/>
                  <a:pt x="21109" y="4473"/>
                  <a:pt x="21274" y="1043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9" name="Figura"/>
          <p:cNvSpPr/>
          <p:nvPr/>
        </p:nvSpPr>
        <p:spPr>
          <a:xfrm rot="13935410">
            <a:off x="807335" y="4553684"/>
            <a:ext cx="238831" cy="239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4" h="21400" fill="norm" stroke="1" extrusionOk="0">
                <a:moveTo>
                  <a:pt x="21300" y="10446"/>
                </a:moveTo>
                <a:cubicBezTo>
                  <a:pt x="21452" y="16328"/>
                  <a:pt x="16798" y="21246"/>
                  <a:pt x="10930" y="21399"/>
                </a:cubicBezTo>
                <a:cubicBezTo>
                  <a:pt x="5062" y="21500"/>
                  <a:pt x="156" y="16886"/>
                  <a:pt x="4" y="10954"/>
                </a:cubicBezTo>
                <a:cubicBezTo>
                  <a:pt x="-148" y="5072"/>
                  <a:pt x="4506" y="204"/>
                  <a:pt x="10374" y="1"/>
                </a:cubicBezTo>
                <a:cubicBezTo>
                  <a:pt x="16292" y="-100"/>
                  <a:pt x="21148" y="4565"/>
                  <a:pt x="21300" y="1044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10" name="Figura"/>
          <p:cNvSpPr/>
          <p:nvPr/>
        </p:nvSpPr>
        <p:spPr>
          <a:xfrm rot="13935410">
            <a:off x="629441" y="4402871"/>
            <a:ext cx="147890" cy="147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8" h="21358" fill="norm" stroke="1" extrusionOk="0">
                <a:moveTo>
                  <a:pt x="21357" y="10472"/>
                </a:moveTo>
                <a:cubicBezTo>
                  <a:pt x="21439" y="16325"/>
                  <a:pt x="16822" y="21189"/>
                  <a:pt x="10886" y="21354"/>
                </a:cubicBezTo>
                <a:cubicBezTo>
                  <a:pt x="5033" y="21519"/>
                  <a:pt x="169" y="16820"/>
                  <a:pt x="4" y="10966"/>
                </a:cubicBezTo>
                <a:cubicBezTo>
                  <a:pt x="-161" y="5113"/>
                  <a:pt x="4538" y="166"/>
                  <a:pt x="10392" y="1"/>
                </a:cubicBezTo>
                <a:cubicBezTo>
                  <a:pt x="16328" y="-81"/>
                  <a:pt x="21192" y="4618"/>
                  <a:pt x="21357" y="1047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11" name="Figura"/>
          <p:cNvSpPr/>
          <p:nvPr/>
        </p:nvSpPr>
        <p:spPr>
          <a:xfrm rot="13935410">
            <a:off x="657907" y="4826708"/>
            <a:ext cx="95909" cy="9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237" fill="norm" stroke="1" extrusionOk="0">
                <a:moveTo>
                  <a:pt x="21350" y="10366"/>
                </a:moveTo>
                <a:cubicBezTo>
                  <a:pt x="21476" y="16234"/>
                  <a:pt x="16929" y="21103"/>
                  <a:pt x="10992" y="21228"/>
                </a:cubicBezTo>
                <a:cubicBezTo>
                  <a:pt x="5055" y="21478"/>
                  <a:pt x="129" y="16733"/>
                  <a:pt x="2" y="10865"/>
                </a:cubicBezTo>
                <a:cubicBezTo>
                  <a:pt x="-124" y="5122"/>
                  <a:pt x="4550" y="128"/>
                  <a:pt x="10360" y="3"/>
                </a:cubicBezTo>
                <a:cubicBezTo>
                  <a:pt x="16297" y="-122"/>
                  <a:pt x="21223" y="4498"/>
                  <a:pt x="21350" y="1036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12" name="Figura"/>
          <p:cNvSpPr/>
          <p:nvPr/>
        </p:nvSpPr>
        <p:spPr>
          <a:xfrm rot="3586718">
            <a:off x="123954" y="628994"/>
            <a:ext cx="355310" cy="355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3" h="21365" fill="norm" stroke="1" extrusionOk="0">
                <a:moveTo>
                  <a:pt x="10444" y="1984"/>
                </a:moveTo>
                <a:cubicBezTo>
                  <a:pt x="5633" y="2086"/>
                  <a:pt x="1811" y="6119"/>
                  <a:pt x="1948" y="10904"/>
                </a:cubicBezTo>
                <a:cubicBezTo>
                  <a:pt x="2084" y="15689"/>
                  <a:pt x="6076" y="19517"/>
                  <a:pt x="10888" y="19414"/>
                </a:cubicBezTo>
                <a:cubicBezTo>
                  <a:pt x="15699" y="19277"/>
                  <a:pt x="19487" y="15279"/>
                  <a:pt x="19384" y="10494"/>
                </a:cubicBezTo>
                <a:cubicBezTo>
                  <a:pt x="19282" y="5675"/>
                  <a:pt x="15256" y="1847"/>
                  <a:pt x="10444" y="1984"/>
                </a:cubicBezTo>
                <a:close/>
                <a:moveTo>
                  <a:pt x="10922" y="21362"/>
                </a:moveTo>
                <a:cubicBezTo>
                  <a:pt x="5019" y="21499"/>
                  <a:pt x="139" y="16817"/>
                  <a:pt x="2" y="10972"/>
                </a:cubicBezTo>
                <a:cubicBezTo>
                  <a:pt x="-134" y="5060"/>
                  <a:pt x="4507" y="138"/>
                  <a:pt x="10410" y="2"/>
                </a:cubicBezTo>
                <a:cubicBezTo>
                  <a:pt x="16313" y="-101"/>
                  <a:pt x="21227" y="4547"/>
                  <a:pt x="21330" y="10460"/>
                </a:cubicBezTo>
                <a:cubicBezTo>
                  <a:pt x="21466" y="16338"/>
                  <a:pt x="16791" y="21226"/>
                  <a:pt x="10922" y="2136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13" name="Figura"/>
          <p:cNvSpPr/>
          <p:nvPr/>
        </p:nvSpPr>
        <p:spPr>
          <a:xfrm rot="3586718">
            <a:off x="-104550" y="4192526"/>
            <a:ext cx="871397" cy="148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6950" y="19174"/>
                </a:lnTo>
                <a:lnTo>
                  <a:pt x="21600" y="0"/>
                </a:lnTo>
                <a:lnTo>
                  <a:pt x="4641" y="2368"/>
                </a:lnTo>
                <a:lnTo>
                  <a:pt x="0" y="21600"/>
                </a:ln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14" name="Figura"/>
          <p:cNvSpPr/>
          <p:nvPr/>
        </p:nvSpPr>
        <p:spPr>
          <a:xfrm rot="3586718">
            <a:off x="741064" y="5048894"/>
            <a:ext cx="1191754" cy="18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9019"/>
                </a:moveTo>
                <a:lnTo>
                  <a:pt x="4762" y="21600"/>
                </a:lnTo>
                <a:lnTo>
                  <a:pt x="0" y="2581"/>
                </a:lnTo>
                <a:lnTo>
                  <a:pt x="16831" y="0"/>
                </a:lnTo>
                <a:lnTo>
                  <a:pt x="21600" y="19019"/>
                </a:ln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15" name="Figura"/>
          <p:cNvSpPr/>
          <p:nvPr/>
        </p:nvSpPr>
        <p:spPr>
          <a:xfrm rot="3586718">
            <a:off x="28098" y="4671652"/>
            <a:ext cx="498522" cy="122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0263"/>
                </a:moveTo>
                <a:lnTo>
                  <a:pt x="7797" y="21600"/>
                </a:lnTo>
                <a:lnTo>
                  <a:pt x="0" y="1407"/>
                </a:lnTo>
                <a:lnTo>
                  <a:pt x="13786" y="0"/>
                </a:lnTo>
                <a:lnTo>
                  <a:pt x="21600" y="20263"/>
                </a:lnTo>
              </a:path>
            </a:pathLst>
          </a:custGeom>
          <a:solidFill>
            <a:srgbClr val="6EEEEB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16" name="Figura"/>
          <p:cNvSpPr/>
          <p:nvPr/>
        </p:nvSpPr>
        <p:spPr>
          <a:xfrm rot="3586718">
            <a:off x="-21087" y="4418695"/>
            <a:ext cx="284948" cy="116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159"/>
                </a:moveTo>
                <a:lnTo>
                  <a:pt x="13666" y="21600"/>
                </a:lnTo>
                <a:lnTo>
                  <a:pt x="0" y="441"/>
                </a:lnTo>
                <a:lnTo>
                  <a:pt x="7934" y="0"/>
                </a:lnTo>
                <a:lnTo>
                  <a:pt x="21600" y="21159"/>
                </a:lnTo>
              </a:path>
            </a:pathLst>
          </a:custGeom>
          <a:solidFill>
            <a:srgbClr val="6EEEEB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17" name="Figura"/>
          <p:cNvSpPr/>
          <p:nvPr/>
        </p:nvSpPr>
        <p:spPr>
          <a:xfrm rot="3586718">
            <a:off x="-50988" y="3825971"/>
            <a:ext cx="1049957" cy="178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6958" y="19248"/>
                </a:lnTo>
                <a:lnTo>
                  <a:pt x="21600" y="0"/>
                </a:lnTo>
                <a:lnTo>
                  <a:pt x="4642" y="2400"/>
                </a:lnTo>
                <a:lnTo>
                  <a:pt x="0" y="21600"/>
                </a:ln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18" name="Figura"/>
          <p:cNvSpPr/>
          <p:nvPr/>
        </p:nvSpPr>
        <p:spPr>
          <a:xfrm rot="3586718">
            <a:off x="245026" y="3785256"/>
            <a:ext cx="395238" cy="162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273" y="21073"/>
                </a:lnTo>
                <a:lnTo>
                  <a:pt x="21600" y="0"/>
                </a:lnTo>
                <a:lnTo>
                  <a:pt x="12327" y="527"/>
                </a:lnTo>
                <a:lnTo>
                  <a:pt x="0" y="2160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19" name="Figura"/>
          <p:cNvSpPr/>
          <p:nvPr/>
        </p:nvSpPr>
        <p:spPr>
          <a:xfrm rot="3586718">
            <a:off x="152633" y="3590495"/>
            <a:ext cx="340970" cy="162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7309" y="21229"/>
                </a:lnTo>
                <a:lnTo>
                  <a:pt x="21600" y="0"/>
                </a:lnTo>
                <a:lnTo>
                  <a:pt x="14291" y="371"/>
                </a:lnTo>
                <a:lnTo>
                  <a:pt x="0" y="2160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20" name="Figura"/>
          <p:cNvSpPr/>
          <p:nvPr/>
        </p:nvSpPr>
        <p:spPr>
          <a:xfrm rot="3586718">
            <a:off x="415103" y="4894042"/>
            <a:ext cx="175825" cy="17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7" h="21363" fill="norm" stroke="1" extrusionOk="0">
                <a:moveTo>
                  <a:pt x="10489" y="2762"/>
                </a:moveTo>
                <a:cubicBezTo>
                  <a:pt x="6140" y="2908"/>
                  <a:pt x="2661" y="6492"/>
                  <a:pt x="2806" y="10850"/>
                </a:cubicBezTo>
                <a:cubicBezTo>
                  <a:pt x="2902" y="15209"/>
                  <a:pt x="6526" y="18696"/>
                  <a:pt x="10875" y="18599"/>
                </a:cubicBezTo>
                <a:cubicBezTo>
                  <a:pt x="15224" y="18454"/>
                  <a:pt x="18655" y="14870"/>
                  <a:pt x="18559" y="10511"/>
                </a:cubicBezTo>
                <a:cubicBezTo>
                  <a:pt x="18414" y="6153"/>
                  <a:pt x="14838" y="2714"/>
                  <a:pt x="10489" y="2762"/>
                </a:cubicBezTo>
                <a:close/>
                <a:moveTo>
                  <a:pt x="10924" y="21360"/>
                </a:moveTo>
                <a:cubicBezTo>
                  <a:pt x="5028" y="21505"/>
                  <a:pt x="148" y="16807"/>
                  <a:pt x="3" y="10947"/>
                </a:cubicBezTo>
                <a:cubicBezTo>
                  <a:pt x="-142" y="5039"/>
                  <a:pt x="4545" y="196"/>
                  <a:pt x="10392" y="2"/>
                </a:cubicBezTo>
                <a:cubicBezTo>
                  <a:pt x="16288" y="-95"/>
                  <a:pt x="21168" y="4554"/>
                  <a:pt x="21313" y="10414"/>
                </a:cubicBezTo>
                <a:cubicBezTo>
                  <a:pt x="21458" y="16323"/>
                  <a:pt x="16819" y="21214"/>
                  <a:pt x="10924" y="2136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21" name="Figura"/>
          <p:cNvSpPr/>
          <p:nvPr/>
        </p:nvSpPr>
        <p:spPr>
          <a:xfrm rot="3586718">
            <a:off x="8024869" y="145847"/>
            <a:ext cx="1703477" cy="26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9059"/>
                </a:moveTo>
                <a:lnTo>
                  <a:pt x="4760" y="21600"/>
                </a:lnTo>
                <a:lnTo>
                  <a:pt x="0" y="2587"/>
                </a:lnTo>
                <a:lnTo>
                  <a:pt x="16833" y="0"/>
                </a:lnTo>
                <a:lnTo>
                  <a:pt x="21600" y="19059"/>
                </a:lnTo>
              </a:path>
            </a:pathLst>
          </a:custGeom>
          <a:ln w="28575">
            <a:solidFill>
              <a:schemeClr val="accent6"/>
            </a:solidFill>
            <a:prstDash val="sysDot"/>
            <a:bevel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22" name="Figura"/>
          <p:cNvSpPr/>
          <p:nvPr/>
        </p:nvSpPr>
        <p:spPr>
          <a:xfrm rot="3586718">
            <a:off x="8650647" y="226181"/>
            <a:ext cx="239917" cy="238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256" fill="norm" stroke="1" extrusionOk="0">
                <a:moveTo>
                  <a:pt x="21399" y="10376"/>
                </a:moveTo>
                <a:cubicBezTo>
                  <a:pt x="21500" y="16244"/>
                  <a:pt x="16835" y="21151"/>
                  <a:pt x="10954" y="21252"/>
                </a:cubicBezTo>
                <a:cubicBezTo>
                  <a:pt x="5072" y="21404"/>
                  <a:pt x="154" y="16750"/>
                  <a:pt x="1" y="10882"/>
                </a:cubicBezTo>
                <a:cubicBezTo>
                  <a:pt x="-100" y="5014"/>
                  <a:pt x="4565" y="108"/>
                  <a:pt x="10446" y="6"/>
                </a:cubicBezTo>
                <a:cubicBezTo>
                  <a:pt x="16328" y="-196"/>
                  <a:pt x="21196" y="4508"/>
                  <a:pt x="21399" y="10376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23" name="Figura"/>
          <p:cNvSpPr/>
          <p:nvPr/>
        </p:nvSpPr>
        <p:spPr>
          <a:xfrm rot="3586718">
            <a:off x="8846984" y="514629"/>
            <a:ext cx="145416" cy="1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279" fill="norm" stroke="1" extrusionOk="0">
                <a:moveTo>
                  <a:pt x="21352" y="10392"/>
                </a:moveTo>
                <a:cubicBezTo>
                  <a:pt x="21518" y="16245"/>
                  <a:pt x="16884" y="21109"/>
                  <a:pt x="10925" y="21274"/>
                </a:cubicBezTo>
                <a:cubicBezTo>
                  <a:pt x="5132" y="21439"/>
                  <a:pt x="166" y="16740"/>
                  <a:pt x="1" y="10886"/>
                </a:cubicBezTo>
                <a:cubicBezTo>
                  <a:pt x="-82" y="5033"/>
                  <a:pt x="4552" y="86"/>
                  <a:pt x="10428" y="4"/>
                </a:cubicBezTo>
                <a:cubicBezTo>
                  <a:pt x="16387" y="-161"/>
                  <a:pt x="21270" y="4456"/>
                  <a:pt x="21352" y="1039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24" name="Figura"/>
          <p:cNvSpPr/>
          <p:nvPr/>
        </p:nvSpPr>
        <p:spPr>
          <a:xfrm rot="3586718">
            <a:off x="9004482" y="755806"/>
            <a:ext cx="95912" cy="95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354" fill="norm" stroke="1" extrusionOk="0">
                <a:moveTo>
                  <a:pt x="21350" y="10426"/>
                </a:moveTo>
                <a:cubicBezTo>
                  <a:pt x="21476" y="16328"/>
                  <a:pt x="16802" y="21226"/>
                  <a:pt x="10992" y="21351"/>
                </a:cubicBezTo>
                <a:cubicBezTo>
                  <a:pt x="5055" y="21477"/>
                  <a:pt x="129" y="16830"/>
                  <a:pt x="2" y="10928"/>
                </a:cubicBezTo>
                <a:cubicBezTo>
                  <a:pt x="-124" y="5026"/>
                  <a:pt x="4423" y="254"/>
                  <a:pt x="10360" y="3"/>
                </a:cubicBezTo>
                <a:cubicBezTo>
                  <a:pt x="16297" y="-123"/>
                  <a:pt x="21223" y="4524"/>
                  <a:pt x="21350" y="10426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25" name="Figura"/>
          <p:cNvSpPr/>
          <p:nvPr/>
        </p:nvSpPr>
        <p:spPr>
          <a:xfrm rot="3586718">
            <a:off x="8189267" y="513522"/>
            <a:ext cx="361027" cy="361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363" fill="norm" stroke="1" extrusionOk="0">
                <a:moveTo>
                  <a:pt x="10511" y="2811"/>
                </a:moveTo>
                <a:cubicBezTo>
                  <a:pt x="6153" y="2908"/>
                  <a:pt x="2714" y="6540"/>
                  <a:pt x="2762" y="10899"/>
                </a:cubicBezTo>
                <a:cubicBezTo>
                  <a:pt x="2908" y="15209"/>
                  <a:pt x="6540" y="18696"/>
                  <a:pt x="10850" y="18551"/>
                </a:cubicBezTo>
                <a:cubicBezTo>
                  <a:pt x="15209" y="18502"/>
                  <a:pt x="18696" y="14870"/>
                  <a:pt x="18599" y="10463"/>
                </a:cubicBezTo>
                <a:cubicBezTo>
                  <a:pt x="18502" y="6153"/>
                  <a:pt x="14870" y="2714"/>
                  <a:pt x="10511" y="2811"/>
                </a:cubicBezTo>
                <a:close/>
                <a:moveTo>
                  <a:pt x="10947" y="21360"/>
                </a:moveTo>
                <a:cubicBezTo>
                  <a:pt x="5039" y="21505"/>
                  <a:pt x="196" y="16807"/>
                  <a:pt x="2" y="10947"/>
                </a:cubicBezTo>
                <a:cubicBezTo>
                  <a:pt x="-95" y="5087"/>
                  <a:pt x="4554" y="147"/>
                  <a:pt x="10414" y="2"/>
                </a:cubicBezTo>
                <a:cubicBezTo>
                  <a:pt x="16323" y="-95"/>
                  <a:pt x="21214" y="4554"/>
                  <a:pt x="21360" y="10414"/>
                </a:cubicBezTo>
                <a:cubicBezTo>
                  <a:pt x="21505" y="16323"/>
                  <a:pt x="16807" y="21214"/>
                  <a:pt x="10947" y="2136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26" name="Figura"/>
          <p:cNvSpPr/>
          <p:nvPr/>
        </p:nvSpPr>
        <p:spPr>
          <a:xfrm rot="2726607">
            <a:off x="8027108" y="5055084"/>
            <a:ext cx="712580" cy="17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0259"/>
                </a:moveTo>
                <a:lnTo>
                  <a:pt x="7808" y="21600"/>
                </a:lnTo>
                <a:lnTo>
                  <a:pt x="0" y="1341"/>
                </a:lnTo>
                <a:lnTo>
                  <a:pt x="13792" y="0"/>
                </a:lnTo>
                <a:lnTo>
                  <a:pt x="21600" y="20259"/>
                </a:ln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27" name="Figura"/>
          <p:cNvSpPr/>
          <p:nvPr/>
        </p:nvSpPr>
        <p:spPr>
          <a:xfrm rot="2726607">
            <a:off x="8451791" y="4759441"/>
            <a:ext cx="1248066" cy="212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6952" y="19232"/>
                </a:lnTo>
                <a:lnTo>
                  <a:pt x="21600" y="0"/>
                </a:lnTo>
                <a:lnTo>
                  <a:pt x="4648" y="2483"/>
                </a:lnTo>
                <a:lnTo>
                  <a:pt x="0" y="21600"/>
                </a:ln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28" name="Figura"/>
          <p:cNvSpPr/>
          <p:nvPr/>
        </p:nvSpPr>
        <p:spPr>
          <a:xfrm rot="2726607">
            <a:off x="8292265" y="4494973"/>
            <a:ext cx="1703477" cy="26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9059"/>
                </a:moveTo>
                <a:lnTo>
                  <a:pt x="4767" y="21600"/>
                </a:lnTo>
                <a:lnTo>
                  <a:pt x="0" y="2587"/>
                </a:lnTo>
                <a:lnTo>
                  <a:pt x="16833" y="0"/>
                </a:lnTo>
                <a:lnTo>
                  <a:pt x="21600" y="19059"/>
                </a:ln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29" name="Figura"/>
          <p:cNvSpPr/>
          <p:nvPr/>
        </p:nvSpPr>
        <p:spPr>
          <a:xfrm rot="2726607">
            <a:off x="8970532" y="4633596"/>
            <a:ext cx="249394" cy="250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3" h="21271" fill="norm" stroke="1" extrusionOk="0">
                <a:moveTo>
                  <a:pt x="10513" y="2760"/>
                </a:moveTo>
                <a:cubicBezTo>
                  <a:pt x="6154" y="2856"/>
                  <a:pt x="2667" y="6480"/>
                  <a:pt x="2812" y="10829"/>
                </a:cubicBezTo>
                <a:cubicBezTo>
                  <a:pt x="2861" y="15178"/>
                  <a:pt x="6541" y="18609"/>
                  <a:pt x="10900" y="18513"/>
                </a:cubicBezTo>
                <a:cubicBezTo>
                  <a:pt x="15259" y="18368"/>
                  <a:pt x="18649" y="14792"/>
                  <a:pt x="18601" y="10443"/>
                </a:cubicBezTo>
                <a:cubicBezTo>
                  <a:pt x="18455" y="6094"/>
                  <a:pt x="14871" y="2663"/>
                  <a:pt x="10513" y="2760"/>
                </a:cubicBezTo>
                <a:close/>
                <a:moveTo>
                  <a:pt x="10949" y="21267"/>
                </a:moveTo>
                <a:cubicBezTo>
                  <a:pt x="5040" y="21412"/>
                  <a:pt x="149" y="16773"/>
                  <a:pt x="3" y="10878"/>
                </a:cubicBezTo>
                <a:cubicBezTo>
                  <a:pt x="-142" y="4982"/>
                  <a:pt x="4556" y="150"/>
                  <a:pt x="10416" y="5"/>
                </a:cubicBezTo>
                <a:cubicBezTo>
                  <a:pt x="16324" y="-188"/>
                  <a:pt x="21216" y="4499"/>
                  <a:pt x="21361" y="10395"/>
                </a:cubicBezTo>
                <a:cubicBezTo>
                  <a:pt x="21458" y="16242"/>
                  <a:pt x="16857" y="21122"/>
                  <a:pt x="10949" y="21267"/>
                </a:cubicBezTo>
                <a:close/>
              </a:path>
            </a:pathLst>
          </a:custGeom>
          <a:solidFill>
            <a:srgbClr val="EAF0E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30" name="Figura"/>
          <p:cNvSpPr/>
          <p:nvPr/>
        </p:nvSpPr>
        <p:spPr>
          <a:xfrm rot="2726607">
            <a:off x="8631253" y="5077121"/>
            <a:ext cx="494883" cy="149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2777" y="20540"/>
                </a:lnTo>
                <a:lnTo>
                  <a:pt x="21600" y="0"/>
                </a:lnTo>
                <a:lnTo>
                  <a:pt x="8848" y="1060"/>
                </a:lnTo>
                <a:lnTo>
                  <a:pt x="0" y="21600"/>
                </a:ln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31" name="Figura"/>
          <p:cNvSpPr/>
          <p:nvPr/>
        </p:nvSpPr>
        <p:spPr>
          <a:xfrm rot="2726607">
            <a:off x="8474642" y="4854535"/>
            <a:ext cx="349751" cy="147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47" y="21098"/>
                </a:lnTo>
                <a:lnTo>
                  <a:pt x="21600" y="0"/>
                </a:lnTo>
                <a:lnTo>
                  <a:pt x="12553" y="586"/>
                </a:lnTo>
                <a:lnTo>
                  <a:pt x="0" y="21600"/>
                </a:ln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32" name="Figura"/>
          <p:cNvSpPr/>
          <p:nvPr/>
        </p:nvSpPr>
        <p:spPr>
          <a:xfrm rot="2726607">
            <a:off x="8509298" y="5135616"/>
            <a:ext cx="78966" cy="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1" h="21301" fill="norm" stroke="1" extrusionOk="0">
                <a:moveTo>
                  <a:pt x="21451" y="10421"/>
                </a:moveTo>
                <a:cubicBezTo>
                  <a:pt x="21451" y="16396"/>
                  <a:pt x="16888" y="21298"/>
                  <a:pt x="10955" y="21298"/>
                </a:cubicBezTo>
                <a:cubicBezTo>
                  <a:pt x="5023" y="21451"/>
                  <a:pt x="155" y="17008"/>
                  <a:pt x="3" y="11034"/>
                </a:cubicBezTo>
                <a:cubicBezTo>
                  <a:pt x="-149" y="5060"/>
                  <a:pt x="4566" y="157"/>
                  <a:pt x="10347" y="4"/>
                </a:cubicBezTo>
                <a:cubicBezTo>
                  <a:pt x="16279" y="-149"/>
                  <a:pt x="21147" y="4447"/>
                  <a:pt x="21451" y="10421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33" name="Figura"/>
          <p:cNvSpPr/>
          <p:nvPr/>
        </p:nvSpPr>
        <p:spPr>
          <a:xfrm rot="2726607">
            <a:off x="8410875" y="5039529"/>
            <a:ext cx="80884" cy="78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5" h="21451" fill="norm" stroke="1" extrusionOk="0">
                <a:moveTo>
                  <a:pt x="21302" y="10570"/>
                </a:moveTo>
                <a:cubicBezTo>
                  <a:pt x="21453" y="16545"/>
                  <a:pt x="16770" y="21294"/>
                  <a:pt x="10880" y="21447"/>
                </a:cubicBezTo>
                <a:cubicBezTo>
                  <a:pt x="4989" y="21600"/>
                  <a:pt x="155" y="17004"/>
                  <a:pt x="4" y="11183"/>
                </a:cubicBezTo>
                <a:cubicBezTo>
                  <a:pt x="-147" y="5055"/>
                  <a:pt x="4536" y="306"/>
                  <a:pt x="10426" y="0"/>
                </a:cubicBezTo>
                <a:cubicBezTo>
                  <a:pt x="16166" y="0"/>
                  <a:pt x="21151" y="4596"/>
                  <a:pt x="21302" y="1057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/>
            </a:pPr>
          </a:p>
        </p:txBody>
      </p:sp>
      <p:sp>
        <p:nvSpPr>
          <p:cNvPr id="34" name="Triángulo"/>
          <p:cNvSpPr/>
          <p:nvPr/>
        </p:nvSpPr>
        <p:spPr>
          <a:xfrm>
            <a:off x="8025918" y="72345"/>
            <a:ext cx="356975" cy="307736"/>
          </a:xfrm>
          <a:prstGeom prst="triangl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5" name="Figura"/>
          <p:cNvSpPr/>
          <p:nvPr/>
        </p:nvSpPr>
        <p:spPr>
          <a:xfrm rot="6862459">
            <a:off x="7871451" y="4129418"/>
            <a:ext cx="678851" cy="585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ln w="28575">
            <a:solidFill>
              <a:schemeClr val="accent3"/>
            </a:solidFill>
            <a:prstDash val="sysDot"/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6" name="Texto del título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7" name="Nivel de texto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8" name="Número de diapositiva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542925" marR="0" indent="-200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925830" marR="0" indent="-24003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13056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16485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19914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23343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26772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30201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342831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685662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028494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371325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714156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056988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2399819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2742651" algn="r" defTabSz="6856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react-spring.io/" TargetMode="External"/><Relationship Id="rId3" Type="http://schemas.openxmlformats.org/officeDocument/2006/relationships/hyperlink" Target="https://animejs.com/" TargetMode="External"/><Relationship Id="rId4" Type="http://schemas.openxmlformats.org/officeDocument/2006/relationships/hyperlink" Target="https://popmotion.io/pose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csoft/React-UMG" TargetMode="External"/><Relationship Id="rId3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hyperlink" Target="https://facebook.github.io/react-360/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hyperlink" Target="https://facebook.github.io/react-native/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reddit.com/r/reactjs/" TargetMode="External"/><Relationship Id="rId3" Type="http://schemas.openxmlformats.org/officeDocument/2006/relationships/hyperlink" Target="https://www.reddit.com/r/reactnative" TargetMode="External"/><Relationship Id="rId4" Type="http://schemas.openxmlformats.org/officeDocument/2006/relationships/image" Target="../media/image1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react-logo-1000-transparent.png" descr="react-logo-1000-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6131" y="708690"/>
            <a:ext cx="2311738" cy="231173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PRESENTADO POR JUAN ALBERTO PALAVECINO"/>
          <p:cNvSpPr txBox="1"/>
          <p:nvPr/>
        </p:nvSpPr>
        <p:spPr>
          <a:xfrm>
            <a:off x="2618049" y="4144807"/>
            <a:ext cx="417802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225" sz="1000"/>
            </a:lvl1pPr>
          </a:lstStyle>
          <a:p>
            <a:pPr/>
            <a:r>
              <a:t>PRESENTADO POR JUAN ALBERTO PALAVECINO</a:t>
            </a:r>
          </a:p>
        </p:txBody>
      </p:sp>
      <p:sp>
        <p:nvSpPr>
          <p:cNvPr id="56" name="Just React!"/>
          <p:cNvSpPr txBox="1"/>
          <p:nvPr/>
        </p:nvSpPr>
        <p:spPr>
          <a:xfrm>
            <a:off x="3277163" y="3070069"/>
            <a:ext cx="2589674" cy="556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lnSpc>
                <a:spcPts val="3600"/>
              </a:lnSpc>
              <a:defRPr b="1" spc="113" sz="3400"/>
            </a:lvl1pPr>
          </a:lstStyle>
          <a:p>
            <a:pPr/>
            <a:r>
              <a:t>Just React!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et´s Code!"/>
          <p:cNvSpPr txBox="1"/>
          <p:nvPr/>
        </p:nvSpPr>
        <p:spPr>
          <a:xfrm>
            <a:off x="3181034" y="2817815"/>
            <a:ext cx="278193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225" sz="36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Let´s Code!</a:t>
            </a:r>
          </a:p>
        </p:txBody>
      </p:sp>
      <p:sp>
        <p:nvSpPr>
          <p:cNvPr id="110" name="Figura"/>
          <p:cNvSpPr/>
          <p:nvPr/>
        </p:nvSpPr>
        <p:spPr>
          <a:xfrm rot="5400000">
            <a:off x="3765865" y="1207008"/>
            <a:ext cx="1612271" cy="1389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ln w="19050">
            <a:solidFill>
              <a:schemeClr val="accent4"/>
            </a:solidFill>
            <a:prstDash val="sysDot"/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1" name="2"/>
          <p:cNvSpPr txBox="1"/>
          <p:nvPr/>
        </p:nvSpPr>
        <p:spPr>
          <a:xfrm>
            <a:off x="4258432" y="1317175"/>
            <a:ext cx="62713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225" sz="7000"/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Captura de pantalla 2019-04-10 a las 2.03.21.png" descr="Captura de pantalla 2019-04-10 a las 2.03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00" y="336269"/>
            <a:ext cx="9154237" cy="4341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16" name="Thinking in React"/>
          <p:cNvSpPr txBox="1"/>
          <p:nvPr/>
        </p:nvSpPr>
        <p:spPr>
          <a:xfrm>
            <a:off x="2834552" y="247073"/>
            <a:ext cx="348798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Thinking in React</a:t>
            </a:r>
          </a:p>
        </p:txBody>
      </p:sp>
      <p:sp>
        <p:nvSpPr>
          <p:cNvPr id="117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18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19" name="¿Cómo se diseña usando React?"/>
          <p:cNvSpPr txBox="1"/>
          <p:nvPr/>
        </p:nvSpPr>
        <p:spPr>
          <a:xfrm>
            <a:off x="1413100" y="2297429"/>
            <a:ext cx="633088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lvl="1" algn="ctr">
              <a:lnSpc>
                <a:spcPct val="120000"/>
              </a:lnSpc>
              <a:defRPr sz="3000"/>
            </a:pPr>
            <a:r>
              <a:t>¿Cómo se diseña usando React?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ivide la interfaz en una jerarquía de componentes"/>
          <p:cNvSpPr txBox="1"/>
          <p:nvPr/>
        </p:nvSpPr>
        <p:spPr>
          <a:xfrm>
            <a:off x="1763229" y="2718534"/>
            <a:ext cx="5617542" cy="664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200"/>
              </a:lnSpc>
              <a:defRPr sz="2400"/>
            </a:lvl1pPr>
          </a:lstStyle>
          <a:p>
            <a:pPr/>
            <a:r>
              <a:t>Divide la interfaz en una jerarquía de componentes</a:t>
            </a:r>
          </a:p>
        </p:txBody>
      </p:sp>
      <p:sp>
        <p:nvSpPr>
          <p:cNvPr id="122" name="BREAK UI"/>
          <p:cNvSpPr txBox="1"/>
          <p:nvPr/>
        </p:nvSpPr>
        <p:spPr>
          <a:xfrm>
            <a:off x="2535821" y="1407863"/>
            <a:ext cx="4072358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6500">
                <a:solidFill>
                  <a:schemeClr val="accent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BREAK UI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25" name="Hablemos de composición"/>
          <p:cNvSpPr txBox="1"/>
          <p:nvPr/>
        </p:nvSpPr>
        <p:spPr>
          <a:xfrm>
            <a:off x="1978302" y="247073"/>
            <a:ext cx="520048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Hablemos de composición</a:t>
            </a:r>
          </a:p>
        </p:txBody>
      </p:sp>
      <p:sp>
        <p:nvSpPr>
          <p:cNvPr id="126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27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28" name="¿Cómo dividimos el mockup presentado?"/>
          <p:cNvSpPr txBox="1"/>
          <p:nvPr/>
        </p:nvSpPr>
        <p:spPr>
          <a:xfrm>
            <a:off x="1132037" y="2303780"/>
            <a:ext cx="6879926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/>
            </a:lvl1pPr>
          </a:lstStyle>
          <a:p>
            <a:pPr/>
            <a:r>
              <a:t>¿Cómo dividimos el mockup presentado?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Captura de pantalla 2019-04-10 a las 2.03.21.png" descr="Captura de pantalla 2019-04-10 a las 2.03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00" y="336269"/>
            <a:ext cx="9154237" cy="4341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rea una versión estática"/>
          <p:cNvSpPr txBox="1"/>
          <p:nvPr/>
        </p:nvSpPr>
        <p:spPr>
          <a:xfrm>
            <a:off x="1763229" y="2718534"/>
            <a:ext cx="5617542" cy="38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200"/>
              </a:lnSpc>
              <a:defRPr sz="2400"/>
            </a:lvl1pPr>
          </a:lstStyle>
          <a:p>
            <a:pPr/>
            <a:r>
              <a:t>Crea una versión estática</a:t>
            </a:r>
          </a:p>
        </p:txBody>
      </p:sp>
      <p:sp>
        <p:nvSpPr>
          <p:cNvPr id="133" name="STATIC VERSION"/>
          <p:cNvSpPr txBox="1"/>
          <p:nvPr/>
        </p:nvSpPr>
        <p:spPr>
          <a:xfrm>
            <a:off x="1040283" y="1407863"/>
            <a:ext cx="706343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6500">
                <a:solidFill>
                  <a:schemeClr val="accent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STATIC VERSION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Vamos a “ensuciarnos” un poco"/>
          <p:cNvSpPr txBox="1"/>
          <p:nvPr/>
        </p:nvSpPr>
        <p:spPr>
          <a:xfrm>
            <a:off x="1457912" y="2284730"/>
            <a:ext cx="6228176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Vamos a “ensuciarnos” un poco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dentifica la mínima (pero completa) representación del estado de la UI."/>
          <p:cNvSpPr txBox="1"/>
          <p:nvPr/>
        </p:nvSpPr>
        <p:spPr>
          <a:xfrm>
            <a:off x="1763229" y="2718534"/>
            <a:ext cx="5617542" cy="664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200"/>
              </a:lnSpc>
              <a:defRPr sz="2400"/>
            </a:lvl1pPr>
          </a:lstStyle>
          <a:p>
            <a:pPr/>
            <a:r>
              <a:t>Identifica la mínima (pero completa) representación del estado de la UI.</a:t>
            </a:r>
          </a:p>
        </p:txBody>
      </p:sp>
      <p:sp>
        <p:nvSpPr>
          <p:cNvPr id="138" name="MINIMAL STATE"/>
          <p:cNvSpPr txBox="1"/>
          <p:nvPr/>
        </p:nvSpPr>
        <p:spPr>
          <a:xfrm>
            <a:off x="1337875" y="1407863"/>
            <a:ext cx="6468250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6500">
                <a:solidFill>
                  <a:schemeClr val="accent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MINIMAL STATE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41" name="Eligiendo nuestro estado"/>
          <p:cNvSpPr txBox="1"/>
          <p:nvPr/>
        </p:nvSpPr>
        <p:spPr>
          <a:xfrm>
            <a:off x="2117474" y="247073"/>
            <a:ext cx="492214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Eligiendo nuestro estado</a:t>
            </a:r>
          </a:p>
        </p:txBody>
      </p:sp>
      <p:sp>
        <p:nvSpPr>
          <p:cNvPr id="142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43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44" name="¿Se puede pasar a través de props?…"/>
          <p:cNvSpPr txBox="1"/>
          <p:nvPr/>
        </p:nvSpPr>
        <p:spPr>
          <a:xfrm>
            <a:off x="1310009" y="1434935"/>
            <a:ext cx="6953640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 defTabSz="457200">
              <a:lnSpc>
                <a:spcPts val="3600"/>
              </a:lnSpc>
              <a:buSzPct val="100000"/>
              <a:buChar char="•"/>
              <a:defRPr b="1" sz="1800"/>
            </a:pPr>
            <a:r>
              <a:t>¿Se puede pasar a través de props? </a:t>
            </a:r>
          </a:p>
          <a:p>
            <a:pPr lvl="1" marL="561473" indent="-180473" defTabSz="457200">
              <a:lnSpc>
                <a:spcPts val="3600"/>
              </a:lnSpc>
              <a:buSzPct val="100000"/>
              <a:buChar char="•"/>
              <a:defRPr sz="1800"/>
            </a:pPr>
            <a:r>
              <a:t>Probablemente no sea estado.</a:t>
            </a:r>
          </a:p>
          <a:p>
            <a:pPr marL="180473" indent="-180473" defTabSz="457200">
              <a:lnSpc>
                <a:spcPts val="3600"/>
              </a:lnSpc>
              <a:buSzPct val="100000"/>
              <a:buChar char="•"/>
              <a:defRPr b="1" sz="1800"/>
            </a:pPr>
            <a:r>
              <a:t>¿Permanece inalterado a lo largo del tiempo? </a:t>
            </a:r>
          </a:p>
          <a:p>
            <a:pPr lvl="1" marL="561473" indent="-180473" defTabSz="457200">
              <a:lnSpc>
                <a:spcPts val="3600"/>
              </a:lnSpc>
              <a:buSzPct val="100000"/>
              <a:buChar char="•"/>
              <a:defRPr sz="1800"/>
            </a:pPr>
            <a:r>
              <a:t>Probablemente no sea estado.</a:t>
            </a:r>
          </a:p>
          <a:p>
            <a:pPr marL="180473" indent="-180473" defTabSz="457200">
              <a:lnSpc>
                <a:spcPts val="3600"/>
              </a:lnSpc>
              <a:buSzPct val="100000"/>
              <a:buChar char="•"/>
              <a:defRPr b="1" sz="1800"/>
            </a:pPr>
            <a:r>
              <a:t>¿Puedes obtenerlo a través de otra parte del estado o prop? </a:t>
            </a:r>
          </a:p>
          <a:p>
            <a:pPr lvl="1" marL="561473" indent="-180473" defTabSz="457200">
              <a:lnSpc>
                <a:spcPts val="3600"/>
              </a:lnSpc>
              <a:buSzPct val="100000"/>
              <a:buChar char="•"/>
              <a:defRPr sz="1800"/>
            </a:pPr>
            <a:r>
              <a:t>Probablemente no sea estado.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ullStack Developer en Sequel……"/>
          <p:cNvSpPr txBox="1"/>
          <p:nvPr/>
        </p:nvSpPr>
        <p:spPr>
          <a:xfrm>
            <a:off x="4193792" y="2426001"/>
            <a:ext cx="315372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FullStack Developer en Sequel…</a:t>
            </a:r>
          </a:p>
          <a:p>
            <a:pPr>
              <a:defRPr sz="1400"/>
            </a:pPr>
            <a:r>
              <a:t>…Game Developer en mi tiempo libre</a:t>
            </a:r>
          </a:p>
        </p:txBody>
      </p:sp>
      <p:sp>
        <p:nvSpPr>
          <p:cNvPr id="59" name="¡Buenas!"/>
          <p:cNvSpPr txBox="1"/>
          <p:nvPr/>
        </p:nvSpPr>
        <p:spPr>
          <a:xfrm>
            <a:off x="4175504" y="1389517"/>
            <a:ext cx="174387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113" sz="30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¡Buenas!</a:t>
            </a:r>
          </a:p>
        </p:txBody>
      </p:sp>
      <p:sp>
        <p:nvSpPr>
          <p:cNvPr id="60" name="Soy Juan Alberto"/>
          <p:cNvSpPr txBox="1"/>
          <p:nvPr/>
        </p:nvSpPr>
        <p:spPr>
          <a:xfrm>
            <a:off x="4175504" y="1818109"/>
            <a:ext cx="3214512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pc="113" sz="30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Soy </a:t>
            </a:r>
            <a:r>
              <a:rPr>
                <a:solidFill>
                  <a:schemeClr val="accent2"/>
                </a:solidFill>
              </a:rPr>
              <a:t>Juan Alberto</a:t>
            </a:r>
          </a:p>
        </p:txBody>
      </p:sp>
      <p:sp>
        <p:nvSpPr>
          <p:cNvPr id="61" name="Podéis contactarme en:…"/>
          <p:cNvSpPr txBox="1"/>
          <p:nvPr/>
        </p:nvSpPr>
        <p:spPr>
          <a:xfrm>
            <a:off x="4207312" y="3165270"/>
            <a:ext cx="4204852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Podéis contactarme en:</a:t>
            </a:r>
          </a:p>
          <a:p>
            <a:pPr>
              <a:defRPr sz="1600"/>
            </a:pPr>
            <a:r>
              <a:t>Twitter: @Leorek</a:t>
            </a:r>
          </a:p>
          <a:p>
            <a:pPr>
              <a:defRPr sz="1600"/>
            </a:pPr>
            <a:r>
              <a:t>LinkedIn: Juan Alberto Palavecino Constantín</a:t>
            </a:r>
          </a:p>
        </p:txBody>
      </p:sp>
      <p:pic>
        <p:nvPicPr>
          <p:cNvPr id="62" name="vpl6_GgH_400x400.jpg" descr="vpl6_GgH_400x400.jpg"/>
          <p:cNvPicPr>
            <a:picLocks noChangeAspect="1"/>
          </p:cNvPicPr>
          <p:nvPr/>
        </p:nvPicPr>
        <p:blipFill>
          <a:blip r:embed="rId2">
            <a:extLst/>
          </a:blip>
          <a:srcRect l="72" t="0" r="75" b="0"/>
          <a:stretch>
            <a:fillRect/>
          </a:stretch>
        </p:blipFill>
        <p:spPr>
          <a:xfrm>
            <a:off x="1448748" y="1325509"/>
            <a:ext cx="2341960" cy="2345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cubicBezTo>
                  <a:pt x="4837" y="0"/>
                  <a:pt x="0" y="4836"/>
                  <a:pt x="0" y="10800"/>
                </a:cubicBezTo>
                <a:cubicBezTo>
                  <a:pt x="0" y="16764"/>
                  <a:pt x="4837" y="21600"/>
                  <a:pt x="10802" y="21600"/>
                </a:cubicBezTo>
                <a:cubicBezTo>
                  <a:pt x="16767" y="21600"/>
                  <a:pt x="21600" y="16764"/>
                  <a:pt x="21600" y="10800"/>
                </a:cubicBezTo>
                <a:cubicBezTo>
                  <a:pt x="21600" y="4836"/>
                  <a:pt x="16767" y="0"/>
                  <a:pt x="10802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dentifica dónde debería “vivir” el estado de la UI."/>
          <p:cNvSpPr txBox="1"/>
          <p:nvPr/>
        </p:nvSpPr>
        <p:spPr>
          <a:xfrm>
            <a:off x="1763229" y="2718534"/>
            <a:ext cx="5617542" cy="664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200"/>
              </a:lnSpc>
              <a:defRPr sz="2400"/>
            </a:lvl1pPr>
          </a:lstStyle>
          <a:p>
            <a:pPr/>
            <a:r>
              <a:t>Identifica dónde debería “vivir” el estado de la UI.</a:t>
            </a:r>
          </a:p>
        </p:txBody>
      </p:sp>
      <p:sp>
        <p:nvSpPr>
          <p:cNvPr id="147" name="IDENTIFY STATE OWNER"/>
          <p:cNvSpPr txBox="1"/>
          <p:nvPr/>
        </p:nvSpPr>
        <p:spPr>
          <a:xfrm>
            <a:off x="677337" y="1407863"/>
            <a:ext cx="7789326" cy="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85" sz="4900">
                <a:solidFill>
                  <a:schemeClr val="accent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IDENTIFY STATE OWNER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50" name="useState"/>
          <p:cNvSpPr txBox="1"/>
          <p:nvPr/>
        </p:nvSpPr>
        <p:spPr>
          <a:xfrm>
            <a:off x="3823489" y="247073"/>
            <a:ext cx="18231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useState</a:t>
            </a:r>
          </a:p>
        </p:txBody>
      </p:sp>
      <p:sp>
        <p:nvSpPr>
          <p:cNvPr id="151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52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53" name="Guarda una pieza del estado (cualquier variable)…"/>
          <p:cNvSpPr txBox="1"/>
          <p:nvPr/>
        </p:nvSpPr>
        <p:spPr>
          <a:xfrm>
            <a:off x="1416520" y="2519597"/>
            <a:ext cx="6928623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30342" indent="-130342">
              <a:buSzPct val="100000"/>
              <a:buChar char="•"/>
              <a:defRPr sz="2200"/>
            </a:pPr>
            <a:r>
              <a:t> Guarda una pieza del estado (cualquier variable)</a:t>
            </a:r>
          </a:p>
          <a:p>
            <a:pPr marL="130342" indent="-130342">
              <a:buSzPct val="100000"/>
              <a:buChar char="•"/>
              <a:defRPr sz="2200"/>
            </a:pPr>
            <a:r>
              <a:t> Devuelve un array con un getter y un setter.</a:t>
            </a:r>
          </a:p>
          <a:p>
            <a:pPr marL="130342" indent="-130342">
              <a:buSzPct val="100000"/>
              <a:buChar char="•"/>
              <a:defRPr sz="2200"/>
            </a:pPr>
            <a:r>
              <a:t> Cada vez que se ejecuta el setter se lanza un render </a:t>
            </a:r>
          </a:p>
        </p:txBody>
      </p:sp>
      <p:sp>
        <p:nvSpPr>
          <p:cNvPr id="154" name="const [activeMovie, setActiveMovie] = useState({})"/>
          <p:cNvSpPr txBox="1"/>
          <p:nvPr/>
        </p:nvSpPr>
        <p:spPr>
          <a:xfrm>
            <a:off x="1721031" y="1475410"/>
            <a:ext cx="5937155" cy="389891"/>
          </a:xfrm>
          <a:prstGeom prst="rect">
            <a:avLst/>
          </a:prstGeom>
          <a:gradFill>
            <a:gsLst>
              <a:gs pos="0">
                <a:srgbClr val="FFB048"/>
              </a:gs>
              <a:gs pos="50000">
                <a:schemeClr val="accent5"/>
              </a:gs>
              <a:gs pos="100000">
                <a:srgbClr val="E49404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900">
                <a:solidFill>
                  <a:srgbClr val="000000"/>
                </a:solidFill>
              </a:defRPr>
            </a:lvl1pPr>
          </a:lstStyle>
          <a:p>
            <a:pPr/>
            <a:r>
              <a:t>const [activeMovie, setActiveMovie] = useState({})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57" name="useEffect"/>
          <p:cNvSpPr txBox="1"/>
          <p:nvPr/>
        </p:nvSpPr>
        <p:spPr>
          <a:xfrm>
            <a:off x="3774840" y="247073"/>
            <a:ext cx="192041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useEffect</a:t>
            </a:r>
          </a:p>
        </p:txBody>
      </p:sp>
      <p:sp>
        <p:nvSpPr>
          <p:cNvPr id="158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59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60" name="Ejecuta un “side-effect”…"/>
          <p:cNvSpPr txBox="1"/>
          <p:nvPr/>
        </p:nvSpPr>
        <p:spPr>
          <a:xfrm>
            <a:off x="905866" y="1948097"/>
            <a:ext cx="7658365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30342" indent="-130342">
              <a:buSzPct val="100000"/>
              <a:buChar char="•"/>
              <a:defRPr sz="2200"/>
            </a:pPr>
            <a:r>
              <a:t> Ejecuta un “side-effect”</a:t>
            </a:r>
          </a:p>
          <a:p>
            <a:pPr marL="130342" indent="-130342">
              <a:buSzPct val="100000"/>
              <a:buChar char="•"/>
              <a:defRPr sz="2200"/>
            </a:pPr>
            <a:r>
              <a:t> Coge como parámetro una función y un array (opcional)</a:t>
            </a:r>
          </a:p>
          <a:p>
            <a:pPr marL="130342" indent="-130342">
              <a:buSzPct val="100000"/>
              <a:buChar char="•"/>
              <a:defRPr sz="2200"/>
            </a:pPr>
            <a:r>
              <a:t> Dicho array especifica cuándo debería ejecutarse el efecto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ñade el flujo de datos inverso, o cómo actualizan tus componentes el estado"/>
          <p:cNvSpPr txBox="1"/>
          <p:nvPr/>
        </p:nvSpPr>
        <p:spPr>
          <a:xfrm>
            <a:off x="1763229" y="2718534"/>
            <a:ext cx="5617542" cy="664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200"/>
              </a:lnSpc>
              <a:defRPr sz="2400"/>
            </a:lvl1pPr>
          </a:lstStyle>
          <a:p>
            <a:pPr/>
            <a:r>
              <a:t>Añade el flujo de datos inverso, o cómo actualizan tus componentes el estado</a:t>
            </a:r>
          </a:p>
        </p:txBody>
      </p:sp>
      <p:sp>
        <p:nvSpPr>
          <p:cNvPr id="163" name="ADD INVERSE DATA FLOW"/>
          <p:cNvSpPr txBox="1"/>
          <p:nvPr/>
        </p:nvSpPr>
        <p:spPr>
          <a:xfrm>
            <a:off x="458316" y="1407863"/>
            <a:ext cx="8227368" cy="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85" sz="4900">
                <a:solidFill>
                  <a:schemeClr val="accent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ADD INVERSE DATA FLOW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ompletando el Framework"/>
          <p:cNvSpPr txBox="1"/>
          <p:nvPr/>
        </p:nvSpPr>
        <p:spPr>
          <a:xfrm>
            <a:off x="1369201" y="2817815"/>
            <a:ext cx="640559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225" sz="36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Completando el Framework</a:t>
            </a:r>
          </a:p>
        </p:txBody>
      </p:sp>
      <p:sp>
        <p:nvSpPr>
          <p:cNvPr id="166" name="Figura"/>
          <p:cNvSpPr/>
          <p:nvPr/>
        </p:nvSpPr>
        <p:spPr>
          <a:xfrm rot="5400000">
            <a:off x="3765865" y="1207008"/>
            <a:ext cx="1612271" cy="1389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ln w="19050">
            <a:solidFill>
              <a:schemeClr val="accent4"/>
            </a:solidFill>
            <a:prstDash val="sysDot"/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7" name="3"/>
          <p:cNvSpPr txBox="1"/>
          <p:nvPr/>
        </p:nvSpPr>
        <p:spPr>
          <a:xfrm>
            <a:off x="4258432" y="1317175"/>
            <a:ext cx="62713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225" sz="7000"/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70" name="Gestión del estado"/>
          <p:cNvSpPr txBox="1"/>
          <p:nvPr/>
        </p:nvSpPr>
        <p:spPr>
          <a:xfrm>
            <a:off x="2702857" y="247073"/>
            <a:ext cx="375137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Gestión del estado</a:t>
            </a:r>
          </a:p>
        </p:txBody>
      </p:sp>
      <p:sp>
        <p:nvSpPr>
          <p:cNvPr id="171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72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pic>
        <p:nvPicPr>
          <p:cNvPr id="173" name="mobx.png" descr="mob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6866" y="1595414"/>
            <a:ext cx="1952672" cy="195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1194" y="1595414"/>
            <a:ext cx="2160563" cy="195267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MobX"/>
          <p:cNvSpPr txBox="1"/>
          <p:nvPr/>
        </p:nvSpPr>
        <p:spPr>
          <a:xfrm>
            <a:off x="2583016" y="3685183"/>
            <a:ext cx="90037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MobX</a:t>
            </a:r>
          </a:p>
        </p:txBody>
      </p:sp>
      <p:sp>
        <p:nvSpPr>
          <p:cNvPr id="176" name="Redux"/>
          <p:cNvSpPr txBox="1"/>
          <p:nvPr/>
        </p:nvSpPr>
        <p:spPr>
          <a:xfrm>
            <a:off x="5881290" y="3696018"/>
            <a:ext cx="98520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Redux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79" name="Redux"/>
          <p:cNvSpPr txBox="1"/>
          <p:nvPr/>
        </p:nvSpPr>
        <p:spPr>
          <a:xfrm>
            <a:off x="3903221" y="247073"/>
            <a:ext cx="135064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Redux</a:t>
            </a:r>
          </a:p>
        </p:txBody>
      </p:sp>
      <p:sp>
        <p:nvSpPr>
          <p:cNvPr id="180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81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pic>
        <p:nvPicPr>
          <p:cNvPr id="182" name="1_fkQNl1Pjmze56pkFx3X6Iw.png" descr="1_fkQNl1Pjmze56pkFx3X6I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369" y="1105525"/>
            <a:ext cx="6741262" cy="2932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85" name="Mobx"/>
          <p:cNvSpPr txBox="1"/>
          <p:nvPr/>
        </p:nvSpPr>
        <p:spPr>
          <a:xfrm>
            <a:off x="4000884" y="247073"/>
            <a:ext cx="115532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Mobx</a:t>
            </a:r>
          </a:p>
        </p:txBody>
      </p:sp>
      <p:sp>
        <p:nvSpPr>
          <p:cNvPr id="186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87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pic>
        <p:nvPicPr>
          <p:cNvPr id="188" name="flow.png" descr="flow.png"/>
          <p:cNvPicPr>
            <a:picLocks noChangeAspect="1"/>
          </p:cNvPicPr>
          <p:nvPr/>
        </p:nvPicPr>
        <p:blipFill>
          <a:blip r:embed="rId2">
            <a:extLst/>
          </a:blip>
          <a:srcRect l="0" t="0" r="6920" b="53590"/>
          <a:stretch>
            <a:fillRect/>
          </a:stretch>
        </p:blipFill>
        <p:spPr>
          <a:xfrm>
            <a:off x="322902" y="1760653"/>
            <a:ext cx="8511233" cy="1456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91" name="¿Cuándo usar cada uno?"/>
          <p:cNvSpPr txBox="1"/>
          <p:nvPr/>
        </p:nvSpPr>
        <p:spPr>
          <a:xfrm>
            <a:off x="2075370" y="247073"/>
            <a:ext cx="500634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¿Cuándo usar cada uno?</a:t>
            </a:r>
          </a:p>
        </p:txBody>
      </p:sp>
      <p:sp>
        <p:nvSpPr>
          <p:cNvPr id="192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93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94" name="Realmente es una cuestión de preferencias, pero si nos basamos en experiencia…"/>
          <p:cNvSpPr txBox="1"/>
          <p:nvPr/>
        </p:nvSpPr>
        <p:spPr>
          <a:xfrm>
            <a:off x="548031" y="1357630"/>
            <a:ext cx="806102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Realmente es una cuestión de preferencias, pero si nos basamos en experiencia…</a:t>
            </a:r>
          </a:p>
        </p:txBody>
      </p:sp>
      <p:sp>
        <p:nvSpPr>
          <p:cNvPr id="195" name="Apps pequeñas o medianas"/>
          <p:cNvSpPr txBox="1"/>
          <p:nvPr/>
        </p:nvSpPr>
        <p:spPr>
          <a:xfrm>
            <a:off x="677724" y="2186228"/>
            <a:ext cx="322610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30342" indent="-130342">
              <a:buSzPct val="100000"/>
              <a:buChar char="•"/>
              <a:defRPr sz="1900"/>
            </a:lvl1pPr>
          </a:lstStyle>
          <a:p>
            <a:pPr/>
            <a:r>
              <a:t>Apps pequeñas o medianas</a:t>
            </a:r>
          </a:p>
        </p:txBody>
      </p:sp>
      <p:sp>
        <p:nvSpPr>
          <p:cNvPr id="196" name="Apps grandes o que requieran alto control"/>
          <p:cNvSpPr txBox="1"/>
          <p:nvPr/>
        </p:nvSpPr>
        <p:spPr>
          <a:xfrm>
            <a:off x="3827324" y="3227528"/>
            <a:ext cx="4728342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30342" indent="-130342">
              <a:buSzPct val="100000"/>
              <a:buChar char="•"/>
              <a:defRPr sz="1900"/>
            </a:lvl1pPr>
          </a:lstStyle>
          <a:p>
            <a:pPr/>
            <a:r>
              <a:t>Apps grandes o que requieran alto control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99" name="Animaciones"/>
          <p:cNvSpPr txBox="1"/>
          <p:nvPr/>
        </p:nvSpPr>
        <p:spPr>
          <a:xfrm>
            <a:off x="3284203" y="247073"/>
            <a:ext cx="258868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Animaciones</a:t>
            </a:r>
          </a:p>
        </p:txBody>
      </p:sp>
      <p:sp>
        <p:nvSpPr>
          <p:cNvPr id="200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201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202" name="https://www.react-spring.io/…"/>
          <p:cNvSpPr txBox="1"/>
          <p:nvPr/>
        </p:nvSpPr>
        <p:spPr>
          <a:xfrm>
            <a:off x="2379061" y="1916430"/>
            <a:ext cx="4149227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60684" indent="-260684" defTabSz="457200">
              <a:lnSpc>
                <a:spcPts val="4500"/>
              </a:lnSpc>
              <a:buSzPct val="100000"/>
              <a:buChar char="•"/>
              <a:defRPr sz="26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hlinkClick r:id="rId2" invalidUrl="" action="" tgtFrame="" tooltip="" history="1" highlightClick="0" endSnd="0"/>
              </a:rPr>
              <a:t>https://www.react-spring.io/</a:t>
            </a:r>
          </a:p>
          <a:p>
            <a:pPr marL="260684" indent="-260684" defTabSz="457200">
              <a:lnSpc>
                <a:spcPts val="4500"/>
              </a:lnSpc>
              <a:buSzPct val="100000"/>
              <a:buChar char="•"/>
              <a:defRPr sz="26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hlinkClick r:id="rId3" invalidUrl="" action="" tgtFrame="" tooltip="" history="1" highlightClick="0" endSnd="0"/>
              </a:rPr>
              <a:t>https://animejs.com/</a:t>
            </a:r>
          </a:p>
          <a:p>
            <a:pPr marL="260684" indent="-260684" defTabSz="457200">
              <a:lnSpc>
                <a:spcPts val="4500"/>
              </a:lnSpc>
              <a:buSzPct val="100000"/>
              <a:buChar char="•"/>
              <a:defRPr sz="26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hlinkClick r:id="rId4" invalidUrl="" action="" tgtFrame="" tooltip="" history="1" highlightClick="0" endSnd="0"/>
              </a:rPr>
              <a:t>https://popmotion.io/pose/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ángulo"/>
          <p:cNvSpPr/>
          <p:nvPr/>
        </p:nvSpPr>
        <p:spPr>
          <a:xfrm>
            <a:off x="5727700" y="1256089"/>
            <a:ext cx="2864495" cy="127000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5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66" name="Nuestra compañía"/>
          <p:cNvSpPr txBox="1"/>
          <p:nvPr/>
        </p:nvSpPr>
        <p:spPr>
          <a:xfrm>
            <a:off x="2751339" y="247073"/>
            <a:ext cx="365441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Nuestra compañía</a:t>
            </a:r>
          </a:p>
        </p:txBody>
      </p:sp>
      <p:sp>
        <p:nvSpPr>
          <p:cNvPr id="67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68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pic>
        <p:nvPicPr>
          <p:cNvPr id="69" name="logosequel3.png" descr="logosequel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8070" y="1008445"/>
            <a:ext cx="3623755" cy="1736383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Más de 150 empleados en Málaga…"/>
          <p:cNvSpPr txBox="1"/>
          <p:nvPr/>
        </p:nvSpPr>
        <p:spPr>
          <a:xfrm>
            <a:off x="880924" y="2087879"/>
            <a:ext cx="5974901" cy="242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30342" indent="-130342">
              <a:buSzPct val="100000"/>
              <a:buChar char="•"/>
              <a:defRPr sz="1900"/>
            </a:pPr>
            <a:r>
              <a:t> Más de 150 empleados en Málaga</a:t>
            </a:r>
          </a:p>
          <a:p>
            <a:pPr marL="130342" indent="-130342">
              <a:buSzPct val="100000"/>
              <a:buChar char="•"/>
              <a:defRPr sz="1900"/>
            </a:pPr>
            <a:r>
              <a:t> Productos propios</a:t>
            </a:r>
          </a:p>
          <a:p>
            <a:pPr marL="130342" indent="-130342">
              <a:buSzPct val="100000"/>
              <a:buChar char="•"/>
              <a:defRPr sz="1900"/>
            </a:pPr>
            <a:r>
              <a:t> Desarrollo de software de seguros</a:t>
            </a:r>
          </a:p>
          <a:p>
            <a:pPr marL="130342" indent="-130342">
              <a:buSzPct val="100000"/>
              <a:buChar char="•"/>
              <a:defRPr sz="1900"/>
            </a:pPr>
            <a:r>
              <a:t> Ubicados en el centro de málaga (Málaga plaza)</a:t>
            </a:r>
          </a:p>
          <a:p>
            <a:pPr marL="130342" indent="-130342">
              <a:buSzPct val="100000"/>
              <a:buChar char="•"/>
              <a:defRPr sz="1900"/>
            </a:pPr>
            <a:r>
              <a:t> Presencia en EEUU y Europa</a:t>
            </a:r>
          </a:p>
          <a:p>
            <a:pPr marL="130342" indent="-130342">
              <a:buSzPct val="100000"/>
              <a:buChar char="•"/>
              <a:defRPr sz="1900"/>
            </a:pPr>
            <a:r>
              <a:t> Organizadores de DotNet Málaga</a:t>
            </a:r>
          </a:p>
          <a:p>
            <a:pPr marL="130342" indent="-130342">
              <a:buSzPct val="100000"/>
              <a:buChar char="•"/>
              <a:defRPr sz="1900"/>
            </a:pPr>
            <a:r>
              <a:t> Oportunidades de primer empleo</a:t>
            </a:r>
          </a:p>
          <a:p>
            <a:pPr marL="130342" indent="-130342">
              <a:buSzPct val="100000"/>
              <a:buChar char="•"/>
              <a:defRPr sz="1900"/>
            </a:pPr>
            <a:r>
              <a:t> Desarrollo de carrera profesional, beneficios sociales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"/>
          <p:cNvSpPr/>
          <p:nvPr/>
        </p:nvSpPr>
        <p:spPr>
          <a:xfrm>
            <a:off x="3583975" y="1178407"/>
            <a:ext cx="2327526" cy="2411017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05" name="React UMG"/>
          <p:cNvSpPr txBox="1"/>
          <p:nvPr/>
        </p:nvSpPr>
        <p:spPr>
          <a:xfrm>
            <a:off x="3379273" y="177184"/>
            <a:ext cx="2655579" cy="602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000"/>
              </a:lnSpc>
              <a:defRPr b="1" spc="113" sz="36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React UMG</a:t>
            </a:r>
          </a:p>
        </p:txBody>
      </p:sp>
      <p:sp>
        <p:nvSpPr>
          <p:cNvPr id="206" name="https://github.com/ncsoft/React-UMG"/>
          <p:cNvSpPr txBox="1"/>
          <p:nvPr/>
        </p:nvSpPr>
        <p:spPr>
          <a:xfrm>
            <a:off x="2565516" y="3987659"/>
            <a:ext cx="436444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defRPr sz="2200" u="sng"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latin typeface="Times"/>
                <a:ea typeface="Times"/>
                <a:cs typeface="Times"/>
                <a:sym typeface="Times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hlinkClick r:id="rId2" invalidUrl="" action="" tgtFrame="" tooltip="" history="1" highlightClick="0" endSnd="0"/>
              </a:rPr>
              <a:t>https://github.com/ncsoft/React-UMG</a:t>
            </a:r>
          </a:p>
        </p:txBody>
      </p:sp>
      <p:pic>
        <p:nvPicPr>
          <p:cNvPr id="207" name="245px-UE_Logo_Black_Centered.svg.png" descr="245px-UE_Logo_Black_Centered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9813" y="1307279"/>
            <a:ext cx="1975850" cy="2153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act 360"/>
          <p:cNvSpPr txBox="1"/>
          <p:nvPr/>
        </p:nvSpPr>
        <p:spPr>
          <a:xfrm>
            <a:off x="3578263" y="164484"/>
            <a:ext cx="2338951" cy="602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000"/>
              </a:lnSpc>
              <a:defRPr b="1" spc="113" sz="36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React 360</a:t>
            </a:r>
          </a:p>
        </p:txBody>
      </p:sp>
      <p:pic>
        <p:nvPicPr>
          <p:cNvPr id="210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0491" y="1099948"/>
            <a:ext cx="5233071" cy="294360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https://facebook.github.io/react-360/"/>
          <p:cNvSpPr txBox="1"/>
          <p:nvPr/>
        </p:nvSpPr>
        <p:spPr>
          <a:xfrm>
            <a:off x="2479273" y="4253301"/>
            <a:ext cx="418545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defRPr sz="2200" u="sng"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latin typeface="Times"/>
                <a:ea typeface="Times"/>
                <a:cs typeface="Times"/>
                <a:sym typeface="Times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hlinkClick r:id="rId3" invalidUrl="" action="" tgtFrame="" tooltip="" history="1" highlightClick="0" endSnd="0"/>
              </a:rPr>
              <a:t>https://facebook.github.io/react-360/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act Native"/>
          <p:cNvSpPr txBox="1"/>
          <p:nvPr/>
        </p:nvSpPr>
        <p:spPr>
          <a:xfrm>
            <a:off x="3113027" y="177184"/>
            <a:ext cx="2903711" cy="602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000"/>
              </a:lnSpc>
              <a:defRPr b="1" spc="113" sz="36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React Native</a:t>
            </a:r>
          </a:p>
        </p:txBody>
      </p:sp>
      <p:pic>
        <p:nvPicPr>
          <p:cNvPr id="214" name="all-about-react-native-apps-776x415.png" descr="all-about-react-native-apps-776x4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8361" y="1280951"/>
            <a:ext cx="4827278" cy="258159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https://facebook.github.io/react-native/"/>
          <p:cNvSpPr txBox="1"/>
          <p:nvPr/>
        </p:nvSpPr>
        <p:spPr>
          <a:xfrm>
            <a:off x="2308862" y="4253301"/>
            <a:ext cx="444902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000"/>
              </a:lnSpc>
              <a:defRPr sz="2200" u="sng"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latin typeface="Times"/>
                <a:ea typeface="Times"/>
                <a:cs typeface="Times"/>
                <a:sym typeface="Times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hlinkClick r:id="rId3" invalidUrl="" action="" tgtFrame="" tooltip="" history="1" highlightClick="0" endSnd="0"/>
              </a:rPr>
              <a:t>https://facebook.github.io/react-native/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ddit"/>
          <p:cNvSpPr txBox="1"/>
          <p:nvPr/>
        </p:nvSpPr>
        <p:spPr>
          <a:xfrm>
            <a:off x="666844" y="1103496"/>
            <a:ext cx="3553900" cy="602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000"/>
              </a:lnSpc>
              <a:defRPr b="1" spc="113" sz="36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Reddit</a:t>
            </a:r>
          </a:p>
        </p:txBody>
      </p:sp>
      <p:sp>
        <p:nvSpPr>
          <p:cNvPr id="218" name="https://www.reddit.com/r/reactjs/…"/>
          <p:cNvSpPr txBox="1"/>
          <p:nvPr/>
        </p:nvSpPr>
        <p:spPr>
          <a:xfrm>
            <a:off x="666843" y="1868329"/>
            <a:ext cx="429050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ts val="2200"/>
              </a:lnSpc>
              <a:defRPr sz="2000"/>
            </a:pPr>
            <a:r>
              <a:rPr u="sng"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hlinkClick r:id="rId2" invalidUrl="" action="" tgtFrame="" tooltip="" history="1" highlightClick="0" endSnd="0"/>
              </a:rPr>
              <a:t>https://www.reddit.com/r/reactjs/</a:t>
            </a:r>
          </a:p>
          <a:p>
            <a:pPr>
              <a:lnSpc>
                <a:spcPts val="2200"/>
              </a:lnSpc>
              <a:defRPr sz="2000"/>
            </a:pPr>
          </a:p>
          <a:p>
            <a:pPr defTabSz="457200">
              <a:lnSpc>
                <a:spcPts val="3800"/>
              </a:lnSpc>
              <a:defRPr sz="2000" u="sng">
                <a:solidFill>
                  <a:srgbClr val="0000EE"/>
                </a:solidFill>
              </a:defRPr>
            </a:pPr>
            <a:r>
              <a:rPr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hlinkClick r:id="rId3" invalidUrl="" action="" tgtFrame="" tooltip="" history="1" highlightClick="0" endSnd="0"/>
              </a:rPr>
              <a:t>https://www.reddit.com/r/reactnative</a:t>
            </a:r>
          </a:p>
        </p:txBody>
      </p:sp>
      <p:pic>
        <p:nvPicPr>
          <p:cNvPr id="219" name="sdO8tAw.png" descr="sdO8tA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6212" y="1399791"/>
            <a:ext cx="2410760" cy="2410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¡Muchas gracias!"/>
          <p:cNvSpPr txBox="1"/>
          <p:nvPr/>
        </p:nvSpPr>
        <p:spPr>
          <a:xfrm>
            <a:off x="991036" y="1059242"/>
            <a:ext cx="7162867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300"/>
            </a:lvl1pPr>
          </a:lstStyle>
          <a:p>
            <a:pPr/>
            <a:r>
              <a:t>¡Muchas gracias!</a:t>
            </a:r>
          </a:p>
        </p:txBody>
      </p:sp>
      <p:sp>
        <p:nvSpPr>
          <p:cNvPr id="222" name="Podéis contactarme en:…"/>
          <p:cNvSpPr txBox="1"/>
          <p:nvPr/>
        </p:nvSpPr>
        <p:spPr>
          <a:xfrm>
            <a:off x="2469574" y="2947443"/>
            <a:ext cx="4204852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Podéis contactarme en: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Twitter: @Leorek</a:t>
            </a:r>
          </a:p>
          <a:p>
            <a:pPr>
              <a:defRPr sz="1600"/>
            </a:pPr>
            <a:r>
              <a:t>LinkedIn: Juan Alberto Palavecino Constantín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73" name="Nuestra compañía"/>
          <p:cNvSpPr txBox="1"/>
          <p:nvPr/>
        </p:nvSpPr>
        <p:spPr>
          <a:xfrm>
            <a:off x="2751339" y="247073"/>
            <a:ext cx="365441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Nuestra compañía</a:t>
            </a:r>
          </a:p>
        </p:txBody>
      </p:sp>
      <p:sp>
        <p:nvSpPr>
          <p:cNvPr id="74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75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pic>
        <p:nvPicPr>
          <p:cNvPr id="76" name="Xmas Malaga Office 2018.jpg" descr="Xmas Malaga Office 20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519" y="-381517"/>
            <a:ext cx="9254126" cy="6169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¿Qué es React?"/>
          <p:cNvSpPr txBox="1"/>
          <p:nvPr/>
        </p:nvSpPr>
        <p:spPr>
          <a:xfrm>
            <a:off x="2655411" y="2817815"/>
            <a:ext cx="383317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225" sz="36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¿Qué es React?</a:t>
            </a:r>
          </a:p>
        </p:txBody>
      </p:sp>
      <p:sp>
        <p:nvSpPr>
          <p:cNvPr id="79" name="Figura"/>
          <p:cNvSpPr/>
          <p:nvPr/>
        </p:nvSpPr>
        <p:spPr>
          <a:xfrm rot="5400000">
            <a:off x="3765865" y="1207008"/>
            <a:ext cx="1612271" cy="1389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ln w="19050">
            <a:solidFill>
              <a:schemeClr val="accent4"/>
            </a:solidFill>
            <a:prstDash val="sysDot"/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0" name="1"/>
          <p:cNvSpPr txBox="1"/>
          <p:nvPr/>
        </p:nvSpPr>
        <p:spPr>
          <a:xfrm>
            <a:off x="4258432" y="1317175"/>
            <a:ext cx="62713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225" sz="7000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83" name="¿Qué es React?"/>
          <p:cNvSpPr txBox="1"/>
          <p:nvPr/>
        </p:nvSpPr>
        <p:spPr>
          <a:xfrm>
            <a:off x="2946467" y="247073"/>
            <a:ext cx="326415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¿Qué es React?</a:t>
            </a:r>
          </a:p>
        </p:txBody>
      </p:sp>
      <p:sp>
        <p:nvSpPr>
          <p:cNvPr id="84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85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86" name="React es una librería en JavaScript creada por Facebook para realizar interfaces de usuario."/>
          <p:cNvSpPr txBox="1"/>
          <p:nvPr/>
        </p:nvSpPr>
        <p:spPr>
          <a:xfrm>
            <a:off x="1406556" y="1748789"/>
            <a:ext cx="6330888" cy="164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lvl="1">
              <a:lnSpc>
                <a:spcPct val="120000"/>
              </a:lnSpc>
              <a:defRPr sz="3000"/>
            </a:pPr>
            <a:r>
              <a:t>React es una </a:t>
            </a:r>
            <a:r>
              <a:rPr b="1"/>
              <a:t>librería</a:t>
            </a:r>
            <a:r>
              <a:t> en JavaScript creada por Facebook para realizar interfaces de usuario.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89" name="Insisto… es una librería"/>
          <p:cNvSpPr txBox="1"/>
          <p:nvPr/>
        </p:nvSpPr>
        <p:spPr>
          <a:xfrm>
            <a:off x="2219669" y="247073"/>
            <a:ext cx="471775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Insisto… es una librería</a:t>
            </a:r>
          </a:p>
        </p:txBody>
      </p:sp>
      <p:sp>
        <p:nvSpPr>
          <p:cNvPr id="90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91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pic>
        <p:nvPicPr>
          <p:cNvPr id="92" name="three_frameworks.png" descr="three_framewor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500" y="1252606"/>
            <a:ext cx="6332628" cy="3099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95" name="¿Quién lo usa?"/>
          <p:cNvSpPr txBox="1"/>
          <p:nvPr/>
        </p:nvSpPr>
        <p:spPr>
          <a:xfrm>
            <a:off x="3034306" y="212502"/>
            <a:ext cx="306115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¿Quién lo usa?</a:t>
            </a:r>
          </a:p>
        </p:txBody>
      </p:sp>
      <p:sp>
        <p:nvSpPr>
          <p:cNvPr id="96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97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pic>
        <p:nvPicPr>
          <p:cNvPr id="98" name="instagram-logo-png-transparent-background-1024x1024.png" descr="instagram-logo-png-transparent-background-1024x10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233" y="1912094"/>
            <a:ext cx="1878113" cy="187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facebook-770688_960_720.png" descr="facebook-770688_960_7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1482" y="2988037"/>
            <a:ext cx="1756845" cy="175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discord-512.png" descr="discord-5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8686" y="1830415"/>
            <a:ext cx="1878112" cy="187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Logo_Netflix (1).png" descr="Logo_Netflix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48356" y="672155"/>
            <a:ext cx="3117413" cy="1753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adrado"/>
          <p:cNvSpPr/>
          <p:nvPr/>
        </p:nvSpPr>
        <p:spPr>
          <a:xfrm flipH="1" rot="2729498">
            <a:off x="4224149" y="927955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04" name="¿Por qué usar React?"/>
          <p:cNvSpPr txBox="1"/>
          <p:nvPr/>
        </p:nvSpPr>
        <p:spPr>
          <a:xfrm>
            <a:off x="2395116" y="247073"/>
            <a:ext cx="436685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pc="113" sz="3200"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¿Por qué usar React?</a:t>
            </a:r>
          </a:p>
        </p:txBody>
      </p:sp>
      <p:sp>
        <p:nvSpPr>
          <p:cNvPr id="105" name="Cuadrado"/>
          <p:cNvSpPr/>
          <p:nvPr/>
        </p:nvSpPr>
        <p:spPr>
          <a:xfrm rot="2729498">
            <a:off x="4545760" y="927680"/>
            <a:ext cx="65569" cy="6556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06" name="Cuadrado"/>
          <p:cNvSpPr/>
          <p:nvPr/>
        </p:nvSpPr>
        <p:spPr>
          <a:xfrm flipH="1" rot="2729498">
            <a:off x="4848323" y="927957"/>
            <a:ext cx="65017" cy="650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500"/>
            </a:pPr>
          </a:p>
        </p:txBody>
      </p:sp>
      <p:sp>
        <p:nvSpPr>
          <p:cNvPr id="107" name="Sencillo e intuitivo…"/>
          <p:cNvSpPr txBox="1"/>
          <p:nvPr/>
        </p:nvSpPr>
        <p:spPr>
          <a:xfrm>
            <a:off x="606803" y="1522647"/>
            <a:ext cx="7943482" cy="230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30342" indent="-130342">
              <a:buSzPct val="100000"/>
              <a:buChar char="•"/>
              <a:defRPr sz="2400"/>
            </a:pPr>
            <a:r>
              <a:t> Sencillo e intuitivo</a:t>
            </a:r>
          </a:p>
          <a:p>
            <a:pPr marL="130342" indent="-130342">
              <a:buSzPct val="100000"/>
              <a:buChar char="•"/>
              <a:defRPr sz="2400"/>
            </a:pPr>
            <a:r>
              <a:t> Pensado para la reusabilidad</a:t>
            </a:r>
          </a:p>
          <a:p>
            <a:pPr marL="130342" indent="-130342">
              <a:buSzPct val="100000"/>
              <a:buChar char="•"/>
              <a:defRPr sz="2400"/>
            </a:pPr>
            <a:r>
              <a:t> Fácilmente integrable en casi cualquier tipo de proyecto</a:t>
            </a:r>
          </a:p>
          <a:p>
            <a:pPr marL="130342" indent="-130342">
              <a:buSzPct val="100000"/>
              <a:buChar char="•"/>
              <a:defRPr sz="2400"/>
            </a:pPr>
            <a:r>
              <a:t> Respaldado por Facebook</a:t>
            </a:r>
          </a:p>
          <a:p>
            <a:pPr marL="130342" indent="-130342">
              <a:buSzPct val="100000"/>
              <a:buChar char="•"/>
              <a:defRPr sz="2400"/>
            </a:pPr>
            <a:r>
              <a:t> Gran comunidad</a:t>
            </a:r>
          </a:p>
          <a:p>
            <a:pPr marL="130342" indent="-130342">
              <a:buSzPct val="100000"/>
              <a:buChar char="•"/>
              <a:defRPr sz="2400"/>
            </a:pPr>
            <a:r>
              <a:t> Usa JSX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8FCE"/>
      </a:accent1>
      <a:accent2>
        <a:srgbClr val="15BBCB"/>
      </a:accent2>
      <a:accent3>
        <a:srgbClr val="C9DA24"/>
      </a:accent3>
      <a:accent4>
        <a:srgbClr val="FFD64D"/>
      </a:accent4>
      <a:accent5>
        <a:srgbClr val="FFA707"/>
      </a:accent5>
      <a:accent6>
        <a:srgbClr val="FF5B8F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6856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6856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Default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8FCE"/>
      </a:accent1>
      <a:accent2>
        <a:srgbClr val="15BBCB"/>
      </a:accent2>
      <a:accent3>
        <a:srgbClr val="C9DA24"/>
      </a:accent3>
      <a:accent4>
        <a:srgbClr val="FFD64D"/>
      </a:accent4>
      <a:accent5>
        <a:srgbClr val="FFA707"/>
      </a:accent5>
      <a:accent6>
        <a:srgbClr val="FF5B8F"/>
      </a:accent6>
      <a:hlink>
        <a:srgbClr val="0000FF"/>
      </a:hlink>
      <a:folHlink>
        <a:srgbClr val="FF00FF"/>
      </a:folHlink>
    </a:clrScheme>
    <a:fontScheme name="Default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6856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6856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